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30" r:id="rId4"/>
    <p:sldId id="317" r:id="rId5"/>
    <p:sldId id="272" r:id="rId6"/>
    <p:sldId id="323" r:id="rId7"/>
    <p:sldId id="280" r:id="rId8"/>
    <p:sldId id="329" r:id="rId9"/>
    <p:sldId id="305" r:id="rId10"/>
    <p:sldId id="331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7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DC19AF24-A673-4E93-801D-10D1524909B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ток часа који ре рађен уживо-линк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00916EA-CE9A-483C-BE78-C3198A5C14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29BE00-0543-4F25-B47D-60324159CDB1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33F762B-0DFD-46A4-B99E-160CA64CE8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54B3182-0E0D-4CC8-952D-F88462D438DF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5AA8BE-7AB7-42F4-9F97-7E57B4C1433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810467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ru-RU"/>
              <a:t>ток часа који ре рађен уживо-линк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D68FE2-58D9-4391-80A5-0AA92E45CA8F}" type="datetimeFigureOut">
              <a:rPr lang="en-US" smtClean="0"/>
              <a:t>5/24/2020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5AFF1A-9D1E-459A-8F60-4DD25F1CCC1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82158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6BD35-22CA-492F-9DA1-40E36B1E68F1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6995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3597F5-289E-4594-B3B8-17FA34B03980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37192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16265-6EC7-447C-8B68-54AF85EED4AE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676374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39FF1F-6F22-487E-A8B8-7F976CD4606B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17062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FCC4B-57D1-4EF6-B01A-31250485AF99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48179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95751E-74C2-4FAF-B49B-E445207B5B8F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2594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693A45-EC06-403D-BD58-F697D7462762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130918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C47D86-A0C8-445B-8493-618F973D384C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57140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C87FC9-BFC0-438C-B2A4-1667F6141975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86793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EEF780-752F-4475-BEDD-641FC30EC258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12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E8A69-9E5F-48DF-AEEA-6121F3B1E3C9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4068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EDD0C4-C79C-496F-8F09-A5BF7CD57826}" type="datetime1">
              <a:rPr lang="en-US" smtClean="0"/>
              <a:t>5/24/2020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6054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76D734-8CBE-475B-A486-147D3092B61B}" type="datetime1">
              <a:rPr lang="en-US" smtClean="0"/>
              <a:t>5/24/2020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39441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4814A2-C31D-419E-A386-075F8165BF43}" type="datetime1">
              <a:rPr lang="en-US" smtClean="0"/>
              <a:t>5/24/2020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89473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6B665C-D8EB-46E0-82B2-8E46A09A00C3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0159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4287EC-3634-478F-8565-A9B118C0AD93}" type="datetime1">
              <a:rPr lang="en-US" smtClean="0"/>
              <a:t>5/24/2020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06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19B33-BD23-4E7E-93EC-9BA331BA8CB4}" type="datetime1">
              <a:rPr lang="en-US" smtClean="0"/>
              <a:t>5/24/2020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u-RU"/>
              <a:t>Ток часа који је рађен уживо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8944DEFD-07A5-4C9E-B962-92090BB98A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62527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swPQgjVw9nA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hyperlink" Target="https://youtu.be/swPQgjVw9nA" TargetMode="Externa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wPQgjVw9nA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wPQgjVw9nA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wPQgjVw9n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wPQgjVw9nA" TargetMode="Externa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wPQgjVw9nA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youtu.be/swPQgjVw9nA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swPQgjVw9nA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D8AB79-4C51-43DD-9AB4-B4FC90DEB9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71015" y="852321"/>
            <a:ext cx="8915399" cy="1538542"/>
          </a:xfrm>
        </p:spPr>
        <p:txBody>
          <a:bodyPr>
            <a:normAutofit/>
          </a:bodyPr>
          <a:lstStyle/>
          <a:p>
            <a:pPr algn="ctr"/>
            <a:r>
              <a:rPr lang="sr-Cyrl-R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Криве другог реда</a:t>
            </a:r>
            <a:br>
              <a:rPr lang="sr-Cyrl-RS" sz="44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sr-Cyrl-RS" sz="4400" dirty="0">
                <a:latin typeface="Cambria Math" panose="02040503050406030204" pitchFamily="18" charset="0"/>
                <a:ea typeface="Cambria Math" panose="02040503050406030204" pitchFamily="18" charset="0"/>
              </a:rPr>
              <a:t>- вежбе -</a:t>
            </a:r>
            <a:endParaRPr lang="en-US" sz="4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7062CA5-E131-40CC-ABA7-139B43AD5AD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71015" y="2818150"/>
            <a:ext cx="8915399" cy="1720294"/>
          </a:xfrm>
        </p:spPr>
        <p:txBody>
          <a:bodyPr>
            <a:noAutofit/>
          </a:bodyPr>
          <a:lstStyle/>
          <a:p>
            <a:r>
              <a:rPr lang="sr-Cyrl-RS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Циљ часа:</a:t>
            </a:r>
            <a:endParaRPr lang="en-US" sz="24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endParaRPr lang="sr-Cyrl-RS" sz="800" b="1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sr-Cyrl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Повезивање усвојених знања и примена на решавање проблема.</a:t>
            </a:r>
            <a:endParaRPr lang="en-US" sz="24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B5BA926-39B6-4256-8319-935560C32B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71015" y="4965731"/>
            <a:ext cx="7619999" cy="1039948"/>
          </a:xfrm>
        </p:spPr>
        <p:txBody>
          <a:bodyPr/>
          <a:lstStyle/>
          <a:p>
            <a:r>
              <a:rPr lang="ru-RU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</a:t>
            </a:r>
          </a:p>
          <a:p>
            <a:endParaRPr lang="en-US" sz="800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r>
              <a:rPr lang="sr-Cyrl-RS" sz="2400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 </a:t>
            </a:r>
            <a:r>
              <a:rPr lang="en-US" sz="24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sz="2400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sz="2400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5277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672629-6713-4E3A-B2DD-B0CD712BBF8F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3020037" y="624109"/>
                <a:ext cx="7902429" cy="1825475"/>
              </a:xfrm>
            </p:spPr>
            <p:txBody>
              <a:bodyPr>
                <a:normAutofit fontScale="90000"/>
              </a:bodyPr>
              <a:lstStyle/>
              <a:p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У реализацији уживо часа учествовали су ученици одељења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и</a:t>
                </a:r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𝐼𝐼𝐼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7</m:t>
                        </m:r>
                      </m:sub>
                    </m:sSub>
                  </m:oMath>
                </a14:m>
                <a: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Гимназије „Светозар Марковић“ из Новог Сада и Анита Стојановић, предметни професор.</a:t>
                </a:r>
                <a:b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r>
                  <a:rPr lang="sr-Cyrl-R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Линк часа </a:t>
                </a:r>
                <a:r>
                  <a:rPr lang="en-U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  <a:hlinkClick r:id="rId2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https://youtu.be/swPQgjVw9nA</a:t>
                </a:r>
                <a:r>
                  <a:rPr lang="sr-Cyrl-RS" sz="2400" dirty="0">
                    <a:solidFill>
                      <a:schemeClr val="accent1">
                        <a:lumMod val="75000"/>
                      </a:scheme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25672629-6713-4E3A-B2DD-B0CD712BBF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3020037" y="624109"/>
                <a:ext cx="7902429" cy="1825475"/>
              </a:xfrm>
              <a:blipFill>
                <a:blip r:embed="rId3"/>
                <a:stretch>
                  <a:fillRect l="-1002" t="-2000" r="-1311" b="-3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1BCDA3A2-5944-4E3D-97C6-0C173AB844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434340" y="2697237"/>
            <a:ext cx="6936494" cy="3901778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674038F-78B5-4EF8-BBD1-6115EA0E99B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7389" y="713064"/>
            <a:ext cx="511730" cy="51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8341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92925" y="532263"/>
                <a:ext cx="8911687" cy="604270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sr-Cyrl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Одредити једначину круга чији је центар на </a:t>
                </a:r>
                <a:r>
                  <a:rPr lang="sr-Latn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x</a:t>
                </a:r>
                <a:r>
                  <a:rPr lang="sr-Cyrl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–оси и који сече хиперболу </a:t>
                </a:r>
                <a14:m>
                  <m:oMath xmlns:m="http://schemas.openxmlformats.org/officeDocument/2006/math">
                    <m:r>
                      <a:rPr lang="sr-Cyrl-R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−4</m:t>
                    </m:r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=72</m:t>
                    </m:r>
                  </m:oMath>
                </a14:m>
                <a:r>
                  <a:rPr lang="en-U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у тачки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−6,3</m:t>
                        </m:r>
                      </m:e>
                    </m:d>
                  </m:oMath>
                </a14:m>
                <a:r>
                  <a:rPr lang="sr-Cyrl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под правим углом.</a:t>
                </a:r>
                <a:b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5" y="532263"/>
                <a:ext cx="8911687" cy="6042707"/>
              </a:xfrm>
              <a:blipFill>
                <a:blip r:embed="rId2"/>
                <a:stretch>
                  <a:fillRect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9C366-24CA-42EE-9AF8-3B42314EF42E}"/>
              </a:ext>
            </a:extLst>
          </p:cNvPr>
          <p:cNvSpPr/>
          <p:nvPr/>
        </p:nvSpPr>
        <p:spPr>
          <a:xfrm>
            <a:off x="687388" y="721004"/>
            <a:ext cx="636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1.</a:t>
            </a:r>
            <a:endParaRPr lang="en-US" sz="240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74656D-257B-4CF3-BCEC-D521C6F3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88786" y="1362891"/>
            <a:ext cx="5719962" cy="5212076"/>
          </a:xfrm>
          <a:prstGeom prst="rect">
            <a:avLst/>
          </a:prstGeom>
          <a:ln>
            <a:noFill/>
          </a:ln>
        </p:spPr>
      </p:pic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CE9170-A0FA-432E-BCD0-0EA6B060D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61" y="167135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rgbClr val="92278F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dirty="0">
                <a:solidFill>
                  <a:srgbClr val="92278F">
                    <a:lumMod val="75000"/>
                  </a:srgb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solidFill>
                <a:schemeClr val="accent1">
                  <a:lumMod val="75000"/>
                </a:schemeClr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8850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text&#10;&#10;Description automatically generated">
            <a:extLst>
              <a:ext uri="{FF2B5EF4-FFF2-40B4-BE49-F238E27FC236}">
                <a16:creationId xmlns:a16="http://schemas.microsoft.com/office/drawing/2014/main" id="{68C0EAF1-E794-484E-B955-246BC4664FA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CCFA8D-9135-4625-A498-1AAA76D9AC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17" y="70568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88673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92925" y="532263"/>
                <a:ext cx="8911687" cy="604270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Дата је елипса </a:t>
                </a:r>
                <a14:m>
                  <m:oMath xmlns:m="http://schemas.openxmlformats.org/officeDocument/2006/math">
                    <m:r>
                      <a:rPr lang="sr-Cyrl-R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3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sr-Cyrl-R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sr-Cyrl-R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48</m:t>
                    </m:r>
                  </m:oMath>
                </a14:m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Одредити једначину хиперболе која је </a:t>
                </a:r>
                <a:r>
                  <a:rPr lang="sr-Cyrl-RS" sz="2000" dirty="0" err="1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конфокална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са елипсом и сече је под правим углом</a:t>
                </a:r>
                <a:r>
                  <a:rPr 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у тачки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Cyrl-R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,3</m:t>
                        </m:r>
                      </m:e>
                    </m:d>
                  </m:oMath>
                </a14:m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</a:t>
                </a:r>
                <a:b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b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5" y="532263"/>
                <a:ext cx="8911687" cy="6042707"/>
              </a:xfrm>
              <a:blipFill>
                <a:blip r:embed="rId2"/>
                <a:stretch>
                  <a:fillRect t="-5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9C366-24CA-42EE-9AF8-3B42314EF42E}"/>
              </a:ext>
            </a:extLst>
          </p:cNvPr>
          <p:cNvSpPr/>
          <p:nvPr/>
        </p:nvSpPr>
        <p:spPr>
          <a:xfrm>
            <a:off x="687388" y="721004"/>
            <a:ext cx="636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Cyrl-RS" sz="240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2.</a:t>
            </a:r>
            <a:endParaRPr lang="en-US" sz="240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74656D-257B-4CF3-BCEC-D521C6F3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08363" y="1362891"/>
            <a:ext cx="4701432" cy="5212075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30E1143-9E01-4F1F-953C-6B497ACFA1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363" y="167134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7440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0443A92-E62E-4CC6-A00C-A7E0661824D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55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467F6027-86C0-48F3-BF4B-823791CA68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4" y="70568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42953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592925" y="532263"/>
                <a:ext cx="8911687" cy="6042707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Круг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sr-Cyrl-R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−4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+2</m:t>
                            </m:r>
                          </m:e>
                        </m:d>
                      </m:e>
                      <m:sup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80</m:t>
                        </m:r>
                      </m:num>
                      <m:den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сече елипсу у тачки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8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</m:t>
                        </m:r>
                        <m:f>
                          <m:fPr>
                            <m:ctrlP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sz="2000" i="1">
                                <a:solidFill>
                                  <a:prstClr val="black">
                                    <a:lumMod val="85000"/>
                                    <a:lumOff val="15000"/>
                                  </a:prstClr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3</m:t>
                            </m:r>
                          </m:den>
                        </m:f>
                      </m:e>
                    </m:d>
                  </m:oMath>
                </a14:m>
                <a:r>
                  <a:rPr 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под правим углом. Одредити једначину елипсе ако је права</a:t>
                </a:r>
                <a:r>
                  <a:rPr lang="sr-Latn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𝑦</m:t>
                    </m:r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=−2</m:t>
                    </m:r>
                  </m:oMath>
                </a14:m>
                <a:r>
                  <a:rPr 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њена тангента.</a:t>
                </a:r>
                <a:b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592925" y="532263"/>
                <a:ext cx="8911687" cy="6042707"/>
              </a:xfrm>
              <a:blipFill>
                <a:blip r:embed="rId2"/>
                <a:stretch>
                  <a:fillRect l="-547" r="-11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9C366-24CA-42EE-9AF8-3B42314EF42E}"/>
              </a:ext>
            </a:extLst>
          </p:cNvPr>
          <p:cNvSpPr/>
          <p:nvPr/>
        </p:nvSpPr>
        <p:spPr>
          <a:xfrm>
            <a:off x="687388" y="721004"/>
            <a:ext cx="636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r-Latn-RS" sz="240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3</a:t>
            </a:r>
            <a:r>
              <a:rPr lang="sr-Cyrl-RS" sz="240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.</a:t>
            </a:r>
            <a:endParaRPr lang="en-US" sz="240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74656D-257B-4CF3-BCEC-D521C6F3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859191" y="1362892"/>
            <a:ext cx="4379151" cy="5212074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AD35FC3-6A59-45E6-8455-453C8E5213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98350" y="167134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59383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F4E561D4-9A30-437F-A737-018737D8319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63" b="109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F5933B2D-60A3-4960-83DE-BB3EFD59C2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5" y="70568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39614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flip="none"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251728" y="491536"/>
                <a:ext cx="9389809" cy="6240053"/>
              </a:xfrm>
            </p:spPr>
            <p:txBody>
              <a:bodyPr>
                <a:normAutofit/>
              </a:bodyPr>
              <a:lstStyle/>
              <a:p>
                <a:pPr algn="ctr"/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Тангента круга</a:t>
                </a:r>
                <a:r>
                  <a:rPr 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𝑦</m:t>
                        </m:r>
                      </m:e>
                      <m:sup>
                        <m:r>
                          <a:rPr lang="en-US" sz="2000" i="1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i="1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=5</m:t>
                    </m:r>
                  </m:oMath>
                </a14:m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у тачки </a:t>
                </a:r>
                <a14:m>
                  <m:oMath xmlns:m="http://schemas.openxmlformats.org/officeDocument/2006/math">
                    <m:r>
                      <a:rPr lang="sr-Latn-RS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𝑀</m:t>
                    </m:r>
                    <m:d>
                      <m:dPr>
                        <m:ctrlPr>
                          <a:rPr lang="sr-Latn-RS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sr-Latn-RS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−2,−1</m:t>
                        </m:r>
                      </m:e>
                    </m:d>
                  </m:oMath>
                </a14:m>
                <a:r>
                  <a:rPr 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је тангента и параболе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000" b="0" i="1" smtClean="0">
                            <a:solidFill>
                              <a:prstClr val="black">
                                <a:lumMod val="85000"/>
                                <a:lumOff val="15000"/>
                              </a:prstClr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=2</m:t>
                    </m:r>
                    <m:r>
                      <a:rPr lang="en-US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𝑝𝑦</m:t>
                    </m:r>
                  </m:oMath>
                </a14:m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. Израчунати површину троугла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𝑂𝐴𝑀</m:t>
                    </m:r>
                  </m:oMath>
                </a14:m>
                <a:r>
                  <a:rPr lang="en-U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,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ако је </a:t>
                </a:r>
                <a14:m>
                  <m:oMath xmlns:m="http://schemas.openxmlformats.org/officeDocument/2006/math">
                    <m:r>
                      <a:rPr lang="sr-Latn-RS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𝐴</m:t>
                    </m:r>
                  </m:oMath>
                </a14:m>
                <a:r>
                  <a:rPr lang="sr-Latn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solidFill>
                      <a:prstClr val="black">
                        <a:lumMod val="85000"/>
                        <a:lumOff val="15000"/>
                      </a:prstClr>
                    </a:solidFill>
                    <a:latin typeface="Cambria Math" panose="02040503050406030204" pitchFamily="18" charset="0"/>
                    <a:ea typeface="Cambria Math" panose="02040503050406030204" pitchFamily="18" charset="0"/>
                  </a:rPr>
                  <a:t>тачка додира тангенте и параболе а </a:t>
                </a:r>
                <a14:m>
                  <m:oMath xmlns:m="http://schemas.openxmlformats.org/officeDocument/2006/math">
                    <m:r>
                      <a:rPr lang="sr-Latn-RS" sz="2000" b="0" i="1" smtClean="0">
                        <a:solidFill>
                          <a:prstClr val="black">
                            <a:lumMod val="85000"/>
                            <a:lumOff val="15000"/>
                          </a:prstClr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𝑂</m:t>
                    </m:r>
                  </m:oMath>
                </a14:m>
                <a:r>
                  <a:rPr lang="sr-Latn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 </a:t>
                </a:r>
                <a:r>
                  <a:rPr lang="sr-Cyrl-RS" sz="20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  <a:t>координатни почетак.</a:t>
                </a:r>
                <a:br>
                  <a:rPr lang="en-US" sz="2400" dirty="0">
                    <a:latin typeface="Cambria Math" panose="02040503050406030204" pitchFamily="18" charset="0"/>
                    <a:ea typeface="Cambria Math" panose="02040503050406030204" pitchFamily="18" charset="0"/>
                  </a:rPr>
                </a:br>
                <a:endParaRPr lang="en-US" sz="2400" dirty="0">
                  <a:latin typeface="Cambria Math" panose="02040503050406030204" pitchFamily="18" charset="0"/>
                  <a:ea typeface="Cambria Math" panose="02040503050406030204" pitchFamily="18" charset="0"/>
                </a:endParaRPr>
              </a:p>
            </p:txBody>
          </p:sp>
        </mc:Choice>
        <mc:Fallback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B082B363-33C1-4F5B-9E4A-7E0D4FEFAA2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251728" y="491536"/>
                <a:ext cx="9389809" cy="6240053"/>
              </a:xfrm>
              <a:blipFill>
                <a:blip r:embed="rId2"/>
                <a:stretch>
                  <a:fillRect l="-454" t="-587" r="-90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DB69C366-24CA-42EE-9AF8-3B42314EF42E}"/>
              </a:ext>
            </a:extLst>
          </p:cNvPr>
          <p:cNvSpPr/>
          <p:nvPr/>
        </p:nvSpPr>
        <p:spPr>
          <a:xfrm>
            <a:off x="687388" y="721004"/>
            <a:ext cx="636445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4</a:t>
            </a:r>
            <a:r>
              <a:rPr lang="sr-Cyrl-RS" sz="2400">
                <a:solidFill>
                  <a:schemeClr val="bg2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+mj-cs"/>
              </a:rPr>
              <a:t>.</a:t>
            </a:r>
            <a:endParaRPr lang="en-US" sz="2400">
              <a:solidFill>
                <a:schemeClr val="bg2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3F74656D-257B-4CF3-BCEC-D521C6F3F2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547649" y="1459141"/>
            <a:ext cx="4797966" cy="5212077"/>
          </a:xfrm>
          <a:prstGeom prst="rect">
            <a:avLst/>
          </a:prstGeom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C54C38-03BF-4D35-9E7D-FF9AEE34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189961" y="126411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4401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text on a white background&#10;&#10;Description automatically generated">
            <a:extLst>
              <a:ext uri="{FF2B5EF4-FFF2-40B4-BE49-F238E27FC236}">
                <a16:creationId xmlns:a16="http://schemas.microsoft.com/office/drawing/2014/main" id="{3C928B61-D567-439E-95B0-9D9C85B9303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9" b="1983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B06656C8-5F28-492B-9C2A-00417463E3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80904" y="70568"/>
            <a:ext cx="7619999" cy="365125"/>
          </a:xfrm>
        </p:spPr>
        <p:txBody>
          <a:bodyPr/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Ток часа који је рађен уживо </a:t>
            </a:r>
          </a:p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линк за час</a:t>
            </a:r>
            <a:r>
              <a:rPr lang="sr-Latn-R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https://youtu.be/swPQgjVw9nA</a:t>
            </a:r>
            <a:r>
              <a:rPr lang="sr-Cyrl-RS" dirty="0">
                <a:solidFill>
                  <a:schemeClr val="accent1">
                    <a:lumMod val="75000"/>
                  </a:schemeClr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endParaRPr lang="en-US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8582040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1916</TotalTime>
  <Words>335</Words>
  <Application>Microsoft Office PowerPoint</Application>
  <PresentationFormat>Widescreen</PresentationFormat>
  <Paragraphs>32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Arial</vt:lpstr>
      <vt:lpstr>Calibri</vt:lpstr>
      <vt:lpstr>Cambria Math</vt:lpstr>
      <vt:lpstr>Century Gothic</vt:lpstr>
      <vt:lpstr>Wingdings 3</vt:lpstr>
      <vt:lpstr>Wisp</vt:lpstr>
      <vt:lpstr>Криве другог реда - вежбе -</vt:lpstr>
      <vt:lpstr>Одредити једначину круга чији је центар на x–оси и који сече хиперболу 3x^2-4y^2=72 у тачки M(-6,3) под правим углом.  </vt:lpstr>
      <vt:lpstr>PowerPoint Presentation</vt:lpstr>
      <vt:lpstr>Дата је елипса 3x^2+4y^2=48. Одредити једначину хиперболе која је конфокална са елипсом и сече је под правим углом у тачки M(2,3).  </vt:lpstr>
      <vt:lpstr>PowerPoint Presentation</vt:lpstr>
      <vt:lpstr>Круг (x-4)^2+(y+2)^2=80/9 сече елипсу у тачки M(8/3,2/3) под правим углом. Одредити једначину елипсе ако је права y=-2 њена тангента. </vt:lpstr>
      <vt:lpstr>PowerPoint Presentation</vt:lpstr>
      <vt:lpstr>Тангента круга x^2+y^2=5 у тачки M(-2,-1) је тангента и параболе x^2=2py. Израчунати површину троугла OAM, ако је A тачка додира тангенте и параболе а O координатни почетак. </vt:lpstr>
      <vt:lpstr>PowerPoint Presentation</vt:lpstr>
      <vt:lpstr>У реализацији уживо часа учествовали су ученици одељења 〖III〗_2, 〖III〗_3 и 〖III〗_7  Гимназије „Светозар Марковић“ из Новог Сада и Анита Стојановић, предметни професор.  Линк часа https://youtu.be/swPQgjVw9nA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Криве другог реда - вежбе -</dc:title>
  <dc:creator>Stojanovic</dc:creator>
  <cp:lastModifiedBy>Anita Stojanović</cp:lastModifiedBy>
  <cp:revision>59</cp:revision>
  <dcterms:created xsi:type="dcterms:W3CDTF">2020-05-19T06:18:42Z</dcterms:created>
  <dcterms:modified xsi:type="dcterms:W3CDTF">2020-05-24T13:54:07Z</dcterms:modified>
</cp:coreProperties>
</file>